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2" r:id="rId3"/>
    <p:sldId id="257" r:id="rId4"/>
    <p:sldId id="270" r:id="rId5"/>
    <p:sldId id="260" r:id="rId6"/>
    <p:sldId id="271" r:id="rId7"/>
    <p:sldId id="273" r:id="rId8"/>
    <p:sldId id="274" r:id="rId9"/>
    <p:sldId id="275" r:id="rId10"/>
    <p:sldId id="284" r:id="rId11"/>
    <p:sldId id="261" r:id="rId12"/>
    <p:sldId id="258" r:id="rId13"/>
    <p:sldId id="282" r:id="rId14"/>
    <p:sldId id="259" r:id="rId15"/>
    <p:sldId id="276" r:id="rId16"/>
    <p:sldId id="264" r:id="rId17"/>
    <p:sldId id="266" r:id="rId18"/>
    <p:sldId id="265" r:id="rId19"/>
    <p:sldId id="262" r:id="rId20"/>
    <p:sldId id="277" r:id="rId21"/>
    <p:sldId id="278" r:id="rId22"/>
    <p:sldId id="279" r:id="rId23"/>
    <p:sldId id="263" r:id="rId24"/>
    <p:sldId id="285" r:id="rId25"/>
    <p:sldId id="281" r:id="rId26"/>
    <p:sldId id="268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91781-83E2-8043-BDAF-2DA8CE6E8D96}" type="datetimeFigureOut">
              <a:rPr lang="en-US" smtClean="0"/>
              <a:t>13/07/16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E12E1-F069-1843-8230-900422C2A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960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CAC37-402B-EB4E-BB75-2A298D93575B}" type="datetimeFigureOut">
              <a:rPr lang="en-US" smtClean="0"/>
              <a:t>13/07/16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C6008-377C-944C-8844-DCA033AC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933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864D-707C-294D-87FC-F529983AB756}" type="datetime1">
              <a:rPr lang="en-GB" smtClean="0"/>
              <a:t>13/07/16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0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76EC-B19E-5441-AF73-72235B1C4FC7}" type="datetime1">
              <a:rPr lang="en-GB" smtClean="0"/>
              <a:t>13/07/16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7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753C-E075-DD4A-83CD-82CD5D7F2652}" type="datetime1">
              <a:rPr lang="en-GB" smtClean="0"/>
              <a:t>13/07/16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1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65D4-275F-E544-ADD5-E5428889C8F1}" type="datetime1">
              <a:rPr lang="en-GB" smtClean="0"/>
              <a:t>13/07/16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3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700E-4836-DE4A-A5A3-21F794B84D80}" type="datetime1">
              <a:rPr lang="en-GB" smtClean="0"/>
              <a:t>13/07/16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1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842A-7656-0644-A1AC-0728F00EDBC4}" type="datetime1">
              <a:rPr lang="en-GB" smtClean="0"/>
              <a:t>13/07/16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4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F619-EC09-8F43-9E6D-69EA4993CF1C}" type="datetime1">
              <a:rPr lang="en-GB" smtClean="0"/>
              <a:t>13/07/16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647D-4DC3-4949-9CA2-E80B30A2C63B}" type="datetime1">
              <a:rPr lang="en-GB" smtClean="0"/>
              <a:t>13/07/16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8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398E-75B4-704A-8D78-CE1B874D3D6F}" type="datetime1">
              <a:rPr lang="en-GB" smtClean="0"/>
              <a:t>13/07/16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4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67C0-637E-0A46-820E-CA0E8CF9F006}" type="datetime1">
              <a:rPr lang="en-GB" smtClean="0"/>
              <a:t>13/07/16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8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0E159-6CB3-D04F-A5A7-EEC612B0DAE4}" type="datetime1">
              <a:rPr lang="en-GB" smtClean="0"/>
              <a:t>13/07/16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7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1C7D-6DCD-414B-8C76-BF4F22946213}" type="datetime1">
              <a:rPr lang="en-GB" smtClean="0"/>
              <a:t>13/07/16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8746B-790D-824B-87E4-7316329DC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3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does SLT need to know?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Christine </a:t>
            </a:r>
            <a:r>
              <a:rPr lang="en-US" dirty="0" err="1" smtClean="0"/>
              <a:t>Counsell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95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Tracking back from the surface features of GCSE is pointless, irrelevant and a total distraction.</a:t>
            </a:r>
            <a:endParaRPr lang="en-US" sz="6000" dirty="0" smtClean="0"/>
          </a:p>
          <a:p>
            <a:pPr marL="0" indent="0" algn="ctr">
              <a:buNone/>
            </a:pPr>
            <a:endParaRPr lang="en-US" sz="6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83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2168"/>
            <a:ext cx="7772400" cy="12065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Head of history to SLT: </a:t>
            </a:r>
            <a:br>
              <a:rPr lang="en-US" dirty="0" smtClean="0"/>
            </a:br>
            <a:r>
              <a:rPr lang="en-US" dirty="0" smtClean="0"/>
              <a:t>questions you </a:t>
            </a:r>
            <a:r>
              <a:rPr lang="en-US" i="1" dirty="0" smtClean="0">
                <a:solidFill>
                  <a:srgbClr val="FF0000"/>
                </a:solidFill>
              </a:rPr>
              <a:t>should</a:t>
            </a:r>
            <a:r>
              <a:rPr lang="en-US" dirty="0" smtClean="0"/>
              <a:t> be asking me if you want to hold me to account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64" y="2349499"/>
            <a:ext cx="8618570" cy="400685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What difference does this bit in Year 7 make in Year 8? </a:t>
            </a:r>
            <a:endParaRPr lang="en-US" sz="2400" dirty="0"/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What are you choosing to assess in Year 7 and how will you know its fruits in Year 7, Year 10, Year 11…?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Talk to me about the strengths and deficits of this Year 10 piece of work in terms of the Year 9 or Year 7 knowledge that lies ‘beneath’ it?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What difference does this bit of the Year 7 </a:t>
            </a:r>
            <a:r>
              <a:rPr lang="en-US" sz="2400" dirty="0" err="1" smtClean="0"/>
              <a:t>workscheme</a:t>
            </a:r>
            <a:r>
              <a:rPr lang="en-US" sz="2400" dirty="0" smtClean="0"/>
              <a:t> make in combating pupil disadvantage?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How is depth serving </a:t>
            </a:r>
            <a:r>
              <a:rPr lang="en-US" sz="2400" dirty="0" smtClean="0"/>
              <a:t>overview (and vice versa) (a) in your intentions? (b) in reality (i.e. evidence </a:t>
            </a:r>
            <a:r>
              <a:rPr lang="en-US" sz="2400" i="1" u="sng" dirty="0" smtClean="0"/>
              <a:t>that it did </a:t>
            </a:r>
            <a:r>
              <a:rPr lang="en-US" sz="2400" dirty="0" smtClean="0"/>
              <a:t>in pupils’ work)</a:t>
            </a:r>
            <a:endParaRPr lang="en-US" sz="2400" dirty="0"/>
          </a:p>
          <a:p>
            <a:pPr marL="342900" indent="-342900" algn="l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05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The difference between </a:t>
            </a:r>
            <a:r>
              <a:rPr lang="en-US" dirty="0" smtClean="0">
                <a:solidFill>
                  <a:srgbClr val="FF0000"/>
                </a:solidFill>
              </a:rPr>
              <a:t>disciplinary</a:t>
            </a:r>
            <a:r>
              <a:rPr lang="en-US" dirty="0" smtClean="0"/>
              <a:t> knowledge and </a:t>
            </a:r>
            <a:r>
              <a:rPr lang="en-US" dirty="0" smtClean="0">
                <a:solidFill>
                  <a:srgbClr val="FF0000"/>
                </a:solidFill>
              </a:rPr>
              <a:t>substantive</a:t>
            </a:r>
            <a:r>
              <a:rPr lang="en-US" dirty="0" smtClean="0"/>
              <a:t> knowledge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77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The difference between </a:t>
            </a:r>
            <a:r>
              <a:rPr lang="en-US" dirty="0" smtClean="0">
                <a:solidFill>
                  <a:srgbClr val="FF0000"/>
                </a:solidFill>
              </a:rPr>
              <a:t>disciplinary</a:t>
            </a:r>
            <a:r>
              <a:rPr lang="en-US" dirty="0" smtClean="0"/>
              <a:t> knowledge and </a:t>
            </a:r>
            <a:r>
              <a:rPr lang="en-US" dirty="0" smtClean="0">
                <a:solidFill>
                  <a:srgbClr val="FF0000"/>
                </a:solidFill>
              </a:rPr>
              <a:t>substantive</a:t>
            </a:r>
            <a:r>
              <a:rPr lang="en-US" dirty="0" smtClean="0"/>
              <a:t> knowledge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Substantive  =</a:t>
            </a:r>
          </a:p>
          <a:p>
            <a:pPr marL="0" indent="0">
              <a:buNone/>
            </a:pPr>
            <a:r>
              <a:rPr lang="en-US" dirty="0" smtClean="0"/>
              <a:t>content of the subject: </a:t>
            </a:r>
          </a:p>
          <a:p>
            <a:pPr marL="0" indent="0">
              <a:buNone/>
            </a:pPr>
            <a:r>
              <a:rPr lang="en-US" i="1" dirty="0" smtClean="0"/>
              <a:t>e.g. its particular narratives, the people, events, dates, features, substantive concepts </a:t>
            </a:r>
            <a:r>
              <a:rPr lang="en-US" i="1" dirty="0" err="1" smtClean="0"/>
              <a:t>etc</a:t>
            </a:r>
            <a:endParaRPr lang="en-US" i="1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Disciplinary =</a:t>
            </a:r>
          </a:p>
          <a:p>
            <a:pPr marL="0" indent="0">
              <a:buNone/>
            </a:pPr>
            <a:r>
              <a:rPr lang="en-US" i="1" dirty="0" smtClean="0"/>
              <a:t>types of question </a:t>
            </a:r>
            <a:r>
              <a:rPr lang="en-US" dirty="0" smtClean="0"/>
              <a:t>the discipline asks (i.e. big </a:t>
            </a:r>
            <a:r>
              <a:rPr lang="en-US" dirty="0" err="1" smtClean="0"/>
              <a:t>organising</a:t>
            </a:r>
            <a:r>
              <a:rPr lang="en-US" dirty="0" smtClean="0"/>
              <a:t> structures of the discipline: change, continuity, causation, significance </a:t>
            </a:r>
            <a:r>
              <a:rPr lang="en-US" dirty="0" err="1" smtClean="0"/>
              <a:t>etc</a:t>
            </a:r>
            <a:r>
              <a:rPr lang="en-US" dirty="0" smtClean="0"/>
              <a:t>; types of account those questions command; conditions under which claims can be made (evidence, interpretation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5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 Is the subject </a:t>
            </a:r>
            <a:r>
              <a:rPr lang="en-US" dirty="0" smtClean="0">
                <a:solidFill>
                  <a:srgbClr val="FF0000"/>
                </a:solidFill>
              </a:rPr>
              <a:t>cumulative or hierarchical</a:t>
            </a:r>
            <a:r>
              <a:rPr lang="en-US" dirty="0" smtClean="0"/>
              <a:t> in its structure?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2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 Is the subject </a:t>
            </a:r>
            <a:r>
              <a:rPr lang="en-US" dirty="0" smtClean="0">
                <a:solidFill>
                  <a:srgbClr val="FF0000"/>
                </a:solidFill>
              </a:rPr>
              <a:t>cumulative or hierarchical</a:t>
            </a:r>
            <a:r>
              <a:rPr lang="en-US" dirty="0" smtClean="0"/>
              <a:t> in its structure?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Subjects that are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hierarchical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u="sng" dirty="0" smtClean="0"/>
              <a:t>in content</a:t>
            </a:r>
            <a:r>
              <a:rPr lang="en-US" dirty="0" smtClean="0"/>
              <a:t>, have a more obvious path of ‘epistemic ascent’ (Winch 2010)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6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. What is the difference between </a:t>
            </a:r>
            <a:r>
              <a:rPr lang="en-US" dirty="0" smtClean="0">
                <a:solidFill>
                  <a:srgbClr val="FF0000"/>
                </a:solidFill>
              </a:rPr>
              <a:t>crazy cross-</a:t>
            </a:r>
            <a:r>
              <a:rPr lang="en-US" dirty="0" err="1" smtClean="0">
                <a:solidFill>
                  <a:srgbClr val="FF0000"/>
                </a:solidFill>
              </a:rPr>
              <a:t>curricularity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intelligent </a:t>
            </a:r>
            <a:r>
              <a:rPr lang="en-US" dirty="0" smtClean="0">
                <a:solidFill>
                  <a:srgbClr val="FF0000"/>
                </a:solidFill>
              </a:rPr>
              <a:t>inter-</a:t>
            </a:r>
            <a:r>
              <a:rPr lang="en-US" dirty="0" err="1" smtClean="0">
                <a:solidFill>
                  <a:srgbClr val="FF0000"/>
                </a:solidFill>
              </a:rPr>
              <a:t>disciplinarity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14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941" y="0"/>
            <a:ext cx="8198884" cy="57600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8616" y="5987017"/>
            <a:ext cx="8562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Monaghan, M. (2010) </a:t>
            </a:r>
            <a:r>
              <a:rPr lang="en-US" i="1" dirty="0">
                <a:solidFill>
                  <a:srgbClr val="FF0000"/>
                </a:solidFill>
              </a:rPr>
              <a:t>Teaching History 138</a:t>
            </a:r>
          </a:p>
        </p:txBody>
      </p:sp>
    </p:spTree>
    <p:extLst>
      <p:ext uri="{BB962C8B-B14F-4D97-AF65-F5344CB8AC3E}">
        <p14:creationId xmlns:p14="http://schemas.microsoft.com/office/powerpoint/2010/main" val="2895720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17526" y="274638"/>
            <a:ext cx="8635974" cy="62870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What the department had objected to most </a:t>
            </a:r>
            <a:r>
              <a:rPr lang="en-US" dirty="0" smtClean="0"/>
              <a:t>… was </a:t>
            </a:r>
            <a:r>
              <a:rPr lang="en-US" dirty="0"/>
              <a:t>the loss of </a:t>
            </a:r>
            <a:r>
              <a:rPr lang="en-US" dirty="0" err="1" smtClean="0"/>
              <a:t>rigour</a:t>
            </a:r>
            <a:r>
              <a:rPr lang="en-US" dirty="0" smtClean="0"/>
              <a:t>. </a:t>
            </a:r>
            <a:r>
              <a:rPr lang="en-US" dirty="0"/>
              <a:t>We felt that this ‘new’ cross-</a:t>
            </a:r>
            <a:r>
              <a:rPr lang="en-US" dirty="0" err="1"/>
              <a:t>curricularity</a:t>
            </a:r>
            <a:r>
              <a:rPr lang="en-US" dirty="0"/>
              <a:t>, with its anti-subject rhetoric and its false distinction between competences and knowledge, would lead to watered-down teaching, generic thinking skills and the loss of any kind of intellectual framework. We believed in cross-</a:t>
            </a:r>
            <a:r>
              <a:rPr lang="en-US" dirty="0" err="1"/>
              <a:t>curricularity</a:t>
            </a:r>
            <a:r>
              <a:rPr lang="en-US" dirty="0"/>
              <a:t>, just not this kind of cross- </a:t>
            </a:r>
            <a:r>
              <a:rPr lang="en-US" dirty="0" err="1"/>
              <a:t>curricularity</a:t>
            </a:r>
            <a:r>
              <a:rPr lang="en-US" dirty="0"/>
              <a:t>. What we needed was a way of showing </a:t>
            </a:r>
            <a:r>
              <a:rPr lang="en-US" dirty="0" smtClean="0"/>
              <a:t>SMT </a:t>
            </a:r>
            <a:r>
              <a:rPr lang="en-US" dirty="0"/>
              <a:t>that smart </a:t>
            </a:r>
            <a:r>
              <a:rPr lang="en-US" b="1" dirty="0"/>
              <a:t>inter-disciplinary </a:t>
            </a:r>
            <a:r>
              <a:rPr lang="en-US" dirty="0"/>
              <a:t>projects led by subject specialists were better. In other words, that </a:t>
            </a:r>
            <a:r>
              <a:rPr lang="en-US" dirty="0" smtClean="0"/>
              <a:t>teachers </a:t>
            </a:r>
            <a:r>
              <a:rPr lang="en-US" dirty="0"/>
              <a:t>rooted in their own subjects as </a:t>
            </a:r>
            <a:r>
              <a:rPr lang="en-US" dirty="0" smtClean="0"/>
              <a:t>distinctive ‘ways </a:t>
            </a:r>
            <a:r>
              <a:rPr lang="en-US" dirty="0"/>
              <a:t>of knowing’ could work together to improve the thinking of pupils in more powerful and profound ways than the emptiness of a competence-driven </a:t>
            </a:r>
            <a:r>
              <a:rPr lang="en-US" dirty="0" smtClean="0"/>
              <a:t>approach.  The competence approach advocated by SLT ignored the role of secure content in making thought possible and ignored the disciplinary ways of thinking critically we were already teaching.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Monaghan, M. (2010) </a:t>
            </a:r>
            <a:r>
              <a:rPr lang="en-US" i="1" dirty="0" smtClean="0">
                <a:solidFill>
                  <a:srgbClr val="FF0000"/>
                </a:solidFill>
              </a:rPr>
              <a:t>Teaching History 138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181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What is the relationship between the </a:t>
            </a:r>
            <a:r>
              <a:rPr lang="en-US" dirty="0" smtClean="0">
                <a:solidFill>
                  <a:srgbClr val="FF0000"/>
                </a:solidFill>
              </a:rPr>
              <a:t>academic discipline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school subject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(or how does ‘</a:t>
            </a:r>
            <a:r>
              <a:rPr lang="en-US" dirty="0" err="1" smtClean="0"/>
              <a:t>recontextualisation</a:t>
            </a:r>
            <a:r>
              <a:rPr lang="en-US" dirty="0" smtClean="0"/>
              <a:t>’ happen in this subject?)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93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SLT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1. The </a:t>
            </a:r>
            <a:r>
              <a:rPr lang="en-US" i="1" dirty="0" smtClean="0">
                <a:solidFill>
                  <a:srgbClr val="520000"/>
                </a:solidFill>
              </a:rPr>
              <a:t>indirect</a:t>
            </a:r>
            <a:r>
              <a:rPr lang="en-US" dirty="0" smtClean="0">
                <a:solidFill>
                  <a:srgbClr val="520000"/>
                </a:solidFill>
              </a:rPr>
              <a:t> manifestation of knowledge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2. </a:t>
            </a:r>
            <a:r>
              <a:rPr lang="en-US" dirty="0" smtClean="0">
                <a:solidFill>
                  <a:srgbClr val="520000"/>
                </a:solidFill>
              </a:rPr>
              <a:t>Is this subject issue disciplinary </a:t>
            </a:r>
            <a:r>
              <a:rPr lang="en-US" dirty="0" smtClean="0">
                <a:solidFill>
                  <a:srgbClr val="520000"/>
                </a:solidFill>
              </a:rPr>
              <a:t>or </a:t>
            </a:r>
            <a:r>
              <a:rPr lang="en-US" dirty="0" smtClean="0">
                <a:solidFill>
                  <a:srgbClr val="520000"/>
                </a:solidFill>
              </a:rPr>
              <a:t>substantive?</a:t>
            </a:r>
            <a:endParaRPr lang="en-US" dirty="0" smtClean="0">
              <a:solidFill>
                <a:srgbClr val="52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3. </a:t>
            </a:r>
            <a:r>
              <a:rPr lang="en-US" dirty="0" smtClean="0">
                <a:solidFill>
                  <a:srgbClr val="520000"/>
                </a:solidFill>
              </a:rPr>
              <a:t>Is this subject’s structure cumulative </a:t>
            </a:r>
            <a:r>
              <a:rPr lang="en-US" dirty="0" smtClean="0">
                <a:solidFill>
                  <a:srgbClr val="520000"/>
                </a:solidFill>
              </a:rPr>
              <a:t>or </a:t>
            </a:r>
            <a:r>
              <a:rPr lang="en-US" dirty="0" smtClean="0">
                <a:solidFill>
                  <a:srgbClr val="520000"/>
                </a:solidFill>
              </a:rPr>
              <a:t>hierarchical?</a:t>
            </a:r>
            <a:endParaRPr lang="en-US" dirty="0" smtClean="0">
              <a:solidFill>
                <a:srgbClr val="52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4. </a:t>
            </a:r>
            <a:r>
              <a:rPr lang="en-US" dirty="0">
                <a:solidFill>
                  <a:srgbClr val="520000"/>
                </a:solidFill>
              </a:rPr>
              <a:t>Intelligent </a:t>
            </a:r>
            <a:r>
              <a:rPr lang="en-US" dirty="0" smtClean="0">
                <a:solidFill>
                  <a:srgbClr val="520000"/>
                </a:solidFill>
              </a:rPr>
              <a:t>inter-</a:t>
            </a:r>
            <a:r>
              <a:rPr lang="en-US" dirty="0" err="1" smtClean="0">
                <a:solidFill>
                  <a:srgbClr val="520000"/>
                </a:solidFill>
              </a:rPr>
              <a:t>disciplinarity</a:t>
            </a:r>
            <a:r>
              <a:rPr lang="en-US" dirty="0" smtClean="0">
                <a:solidFill>
                  <a:srgbClr val="520000"/>
                </a:solidFill>
              </a:rPr>
              <a:t> </a:t>
            </a:r>
            <a:r>
              <a:rPr lang="en-US" dirty="0">
                <a:solidFill>
                  <a:srgbClr val="520000"/>
                </a:solidFill>
              </a:rPr>
              <a:t>v. crazy cross-</a:t>
            </a:r>
            <a:r>
              <a:rPr lang="en-US" dirty="0" err="1">
                <a:solidFill>
                  <a:srgbClr val="520000"/>
                </a:solidFill>
              </a:rPr>
              <a:t>curricularity</a:t>
            </a:r>
            <a:endParaRPr lang="en-US" dirty="0">
              <a:solidFill>
                <a:srgbClr val="52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5.Recontextualisation of the academic discipline as school subject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6. How lesson sequences work</a:t>
            </a:r>
            <a:endParaRPr lang="en-US" dirty="0">
              <a:solidFill>
                <a:srgbClr val="5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93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times has SLT supported, encouraged or required your </a:t>
            </a:r>
            <a:r>
              <a:rPr lang="en-US" dirty="0" err="1" smtClean="0"/>
              <a:t>dept</a:t>
            </a:r>
            <a:r>
              <a:rPr lang="en-US" dirty="0" smtClean="0"/>
              <a:t>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9137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</a:t>
            </a:r>
            <a:r>
              <a:rPr lang="en-US" dirty="0" smtClean="0"/>
              <a:t>ead historical scholarship; </a:t>
            </a:r>
          </a:p>
          <a:p>
            <a:r>
              <a:rPr lang="en-US" dirty="0"/>
              <a:t>d</a:t>
            </a:r>
            <a:r>
              <a:rPr lang="en-US" dirty="0" smtClean="0"/>
              <a:t>iscuss historical scholarship regularly as a departmental activity;</a:t>
            </a:r>
          </a:p>
          <a:p>
            <a:r>
              <a:rPr lang="en-US" dirty="0" smtClean="0"/>
              <a:t>devote an inset day either to hearing one or more historians speak, or to reading and discussing historical scholarship;</a:t>
            </a:r>
          </a:p>
          <a:p>
            <a:r>
              <a:rPr lang="en-US" dirty="0"/>
              <a:t>e</a:t>
            </a:r>
            <a:r>
              <a:rPr lang="en-US" dirty="0" smtClean="0"/>
              <a:t>xplain the relationship between your curriculum </a:t>
            </a:r>
            <a:r>
              <a:rPr lang="en-US" dirty="0" err="1" smtClean="0"/>
              <a:t>workschemes</a:t>
            </a:r>
            <a:r>
              <a:rPr lang="en-US" dirty="0"/>
              <a:t> </a:t>
            </a:r>
            <a:r>
              <a:rPr lang="en-US" dirty="0" smtClean="0"/>
              <a:t>or progression models and characteristics of historical scholarship.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14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does continued connection with the </a:t>
            </a:r>
            <a:r>
              <a:rPr lang="en-US" dirty="0" smtClean="0">
                <a:solidFill>
                  <a:srgbClr val="FF0000"/>
                </a:solidFill>
              </a:rPr>
              <a:t>academic </a:t>
            </a:r>
            <a:r>
              <a:rPr lang="en-US" dirty="0">
                <a:solidFill>
                  <a:srgbClr val="FF0000"/>
                </a:solidFill>
              </a:rPr>
              <a:t>discipline </a:t>
            </a:r>
            <a:r>
              <a:rPr lang="en-US" dirty="0" smtClean="0"/>
              <a:t>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9137" cy="488551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substantive historical knowledge;</a:t>
            </a:r>
          </a:p>
          <a:p>
            <a:r>
              <a:rPr lang="en-US" dirty="0" smtClean="0"/>
              <a:t>renew, refine our understanding of the disciplinary aspects of the subject;</a:t>
            </a:r>
          </a:p>
          <a:p>
            <a:r>
              <a:rPr lang="en-US" dirty="0"/>
              <a:t>r</a:t>
            </a:r>
            <a:r>
              <a:rPr lang="en-US" dirty="0" smtClean="0"/>
              <a:t>enew our enthusiasm and passion for the subject, and our ability to convey it;</a:t>
            </a:r>
          </a:p>
          <a:p>
            <a:r>
              <a:rPr lang="en-US" dirty="0" smtClean="0"/>
              <a:t>mine </a:t>
            </a:r>
            <a:r>
              <a:rPr lang="en-US" i="1" dirty="0" smtClean="0"/>
              <a:t>real</a:t>
            </a:r>
            <a:r>
              <a:rPr lang="en-US" dirty="0" smtClean="0"/>
              <a:t> historical debates for better enquiry questions</a:t>
            </a:r>
          </a:p>
          <a:p>
            <a:r>
              <a:rPr lang="en-US" dirty="0" smtClean="0"/>
              <a:t>find real historical scholarship that we can use with students in class (‘Interpretations’, anyone?)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48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44" y="274638"/>
            <a:ext cx="896255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missing underlying senior leadership knowledge re: whole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27" y="1600200"/>
            <a:ext cx="8826474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Basil Bernstein: </a:t>
            </a:r>
          </a:p>
          <a:p>
            <a:pPr marL="0" indent="0">
              <a:buNone/>
            </a:pPr>
            <a:r>
              <a:rPr lang="en-US" dirty="0" smtClean="0"/>
              <a:t>A: in academe – “intellectual production of knowledge”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B: in schools – “educational reproduction of knowledge”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becomes B through a process of </a:t>
            </a:r>
            <a:r>
              <a:rPr lang="en-US" dirty="0" err="1" smtClean="0">
                <a:solidFill>
                  <a:srgbClr val="FF0000"/>
                </a:solidFill>
              </a:rPr>
              <a:t>recontextualisation</a:t>
            </a:r>
            <a:r>
              <a:rPr lang="en-US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66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5510" y="203201"/>
            <a:ext cx="1538490" cy="615315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Foster, R. (2013)</a:t>
            </a:r>
            <a:br>
              <a:rPr lang="en-US" sz="2400" b="1" dirty="0" smtClean="0"/>
            </a:br>
            <a:r>
              <a:rPr lang="en-US" sz="2400" b="1" dirty="0" smtClean="0"/>
              <a:t>in</a:t>
            </a:r>
            <a:br>
              <a:rPr lang="en-US" sz="2400" b="1" dirty="0" smtClean="0"/>
            </a:br>
            <a:r>
              <a:rPr lang="en-US" sz="2400" b="1" dirty="0" smtClean="0"/>
              <a:t> </a:t>
            </a:r>
            <a:r>
              <a:rPr lang="en-US" sz="2400" b="1" i="1" dirty="0" smtClean="0"/>
              <a:t>TH 151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201"/>
            <a:ext cx="7772400" cy="61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86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44" y="274638"/>
            <a:ext cx="896255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missing underlying senior leadership knowledge re: whole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27" y="1600200"/>
            <a:ext cx="8826474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Basil Bernstein: </a:t>
            </a:r>
          </a:p>
          <a:p>
            <a:pPr marL="0" indent="0">
              <a:buNone/>
            </a:pPr>
            <a:r>
              <a:rPr lang="en-US" dirty="0" smtClean="0"/>
              <a:t>A: in academe – “intellectual production of knowledge”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B: in schools – “educational reproduction of knowledge”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becomes B through a process of </a:t>
            </a:r>
            <a:r>
              <a:rPr lang="en-US" dirty="0" err="1" smtClean="0">
                <a:solidFill>
                  <a:srgbClr val="FF0000"/>
                </a:solidFill>
              </a:rPr>
              <a:t>recontextualisation</a:t>
            </a:r>
            <a:r>
              <a:rPr lang="en-US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63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376" y="665201"/>
            <a:ext cx="7656824" cy="16176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5. What is the relationship between the </a:t>
            </a:r>
            <a:r>
              <a:rPr lang="en-US" dirty="0" smtClean="0">
                <a:solidFill>
                  <a:srgbClr val="FF0000"/>
                </a:solidFill>
              </a:rPr>
              <a:t>academic discipline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school subject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3127" y="2464269"/>
            <a:ext cx="8750873" cy="4257206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b="1" i="1" dirty="0" smtClean="0"/>
              <a:t>SLT needs to know: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why </a:t>
            </a:r>
            <a:r>
              <a:rPr lang="en-US" dirty="0" smtClean="0">
                <a:solidFill>
                  <a:srgbClr val="FF0000"/>
                </a:solidFill>
              </a:rPr>
              <a:t>reading</a:t>
            </a:r>
            <a:r>
              <a:rPr lang="en-US" dirty="0" smtClean="0"/>
              <a:t> historical scholarship matters;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t</a:t>
            </a:r>
            <a:r>
              <a:rPr lang="en-US" dirty="0" smtClean="0"/>
              <a:t>hat the work of </a:t>
            </a:r>
            <a:r>
              <a:rPr lang="en-US" dirty="0" smtClean="0">
                <a:solidFill>
                  <a:srgbClr val="FF0000"/>
                </a:solidFill>
              </a:rPr>
              <a:t>planning</a:t>
            </a:r>
            <a:r>
              <a:rPr lang="en-US" dirty="0" smtClean="0"/>
              <a:t> in history is an ongoing work of </a:t>
            </a:r>
            <a:r>
              <a:rPr lang="en-US" dirty="0" err="1" smtClean="0"/>
              <a:t>recontextualising</a:t>
            </a:r>
            <a:r>
              <a:rPr lang="en-US" dirty="0" smtClean="0"/>
              <a:t> the discipline;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t</a:t>
            </a:r>
            <a:r>
              <a:rPr lang="en-US" dirty="0" smtClean="0"/>
              <a:t>hat much subject-specific </a:t>
            </a:r>
            <a:r>
              <a:rPr lang="en-US" dirty="0" smtClean="0">
                <a:solidFill>
                  <a:srgbClr val="FF0000"/>
                </a:solidFill>
              </a:rPr>
              <a:t>CPD</a:t>
            </a:r>
            <a:r>
              <a:rPr lang="en-US" dirty="0" smtClean="0"/>
              <a:t> is the collective ongoing work of </a:t>
            </a:r>
            <a:r>
              <a:rPr lang="en-US" dirty="0" err="1" smtClean="0"/>
              <a:t>recontextualising</a:t>
            </a:r>
            <a:r>
              <a:rPr lang="en-US" dirty="0" smtClean="0"/>
              <a:t> the discipline</a:t>
            </a:r>
            <a:r>
              <a:rPr lang="en-US" dirty="0" smtClean="0"/>
              <a:t>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that heads of history need to </a:t>
            </a:r>
            <a:r>
              <a:rPr lang="en-US" dirty="0" smtClean="0">
                <a:solidFill>
                  <a:srgbClr val="FF0000"/>
                </a:solidFill>
              </a:rPr>
              <a:t>read works by other history teachers </a:t>
            </a:r>
            <a:r>
              <a:rPr lang="en-US" dirty="0" smtClean="0"/>
              <a:t>who have contributed to the collective </a:t>
            </a:r>
            <a:r>
              <a:rPr lang="en-US" dirty="0" err="1" smtClean="0"/>
              <a:t>recontextualisation</a:t>
            </a:r>
            <a:r>
              <a:rPr lang="en-US" dirty="0" smtClean="0"/>
              <a:t> – </a:t>
            </a:r>
            <a:r>
              <a:rPr lang="en-US" dirty="0" smtClean="0"/>
              <a:t>e.g. crucial defining work by Rachel Foster on the kind of argument that taking place when pupils tackle change/continuity enquiry questions;</a:t>
            </a:r>
            <a:endParaRPr lang="en-US" dirty="0" smtClean="0"/>
          </a:p>
          <a:p>
            <a:pPr marL="457200" indent="-457200" algn="l">
              <a:buFont typeface="Arial"/>
              <a:buChar char="•"/>
            </a:pPr>
            <a:r>
              <a:rPr lang="en-US" dirty="0"/>
              <a:t>t</a:t>
            </a:r>
            <a:r>
              <a:rPr lang="en-US" dirty="0" smtClean="0"/>
              <a:t>hat the academic discipline isn’t just mediated by other people (the NC, exam boards, textbooks); rather, </a:t>
            </a:r>
            <a:r>
              <a:rPr lang="en-US" u="sng" dirty="0" smtClean="0"/>
              <a:t>that mediation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the everyday professional and scholarly responsibility of </a:t>
            </a:r>
            <a:r>
              <a:rPr lang="en-US" b="1" dirty="0" smtClean="0">
                <a:solidFill>
                  <a:srgbClr val="FF0000"/>
                </a:solidFill>
              </a:rPr>
              <a:t>the ordinary history </a:t>
            </a:r>
            <a:r>
              <a:rPr lang="en-US" b="1" dirty="0" smtClean="0">
                <a:solidFill>
                  <a:srgbClr val="FF0000"/>
                </a:solidFill>
              </a:rPr>
              <a:t>teacher</a:t>
            </a:r>
            <a:r>
              <a:rPr lang="en-US" dirty="0" smtClean="0">
                <a:solidFill>
                  <a:srgbClr val="FF0000"/>
                </a:solidFill>
              </a:rPr>
              <a:t>, working with other history teachers either directly or through publications;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that the relationship between subject and discipline </a:t>
            </a:r>
            <a:r>
              <a:rPr lang="en-US" dirty="0" smtClean="0">
                <a:solidFill>
                  <a:srgbClr val="FF0000"/>
                </a:solidFill>
              </a:rPr>
              <a:t>is different from subject to subject, </a:t>
            </a:r>
            <a:r>
              <a:rPr lang="en-US" dirty="0" smtClean="0">
                <a:solidFill>
                  <a:srgbClr val="000000"/>
                </a:solidFill>
              </a:rPr>
              <a:t>and this affects planning, CPD, assessment, everything.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84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How do </a:t>
            </a:r>
            <a:r>
              <a:rPr lang="en-US" dirty="0" smtClean="0">
                <a:solidFill>
                  <a:srgbClr val="FF0000"/>
                </a:solidFill>
              </a:rPr>
              <a:t>sequences</a:t>
            </a:r>
            <a:r>
              <a:rPr lang="en-US" dirty="0" smtClean="0"/>
              <a:t> of lessons work in this subject?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(…and </a:t>
            </a:r>
            <a:r>
              <a:rPr lang="en-US" i="1" dirty="0" smtClean="0"/>
              <a:t>why</a:t>
            </a:r>
            <a:r>
              <a:rPr lang="en-US" dirty="0" smtClean="0"/>
              <a:t> and why this matters so much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See Workload Challenge report on ‘Planning and Resources’!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46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SLT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1. The </a:t>
            </a:r>
            <a:r>
              <a:rPr lang="en-US" i="1" dirty="0" smtClean="0">
                <a:solidFill>
                  <a:srgbClr val="520000"/>
                </a:solidFill>
              </a:rPr>
              <a:t>indirect</a:t>
            </a:r>
            <a:r>
              <a:rPr lang="en-US" dirty="0" smtClean="0">
                <a:solidFill>
                  <a:srgbClr val="520000"/>
                </a:solidFill>
              </a:rPr>
              <a:t> manifestation of knowledge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2. </a:t>
            </a:r>
            <a:r>
              <a:rPr lang="en-US" dirty="0" smtClean="0">
                <a:solidFill>
                  <a:srgbClr val="520000"/>
                </a:solidFill>
              </a:rPr>
              <a:t>Is this subject issue disciplinary </a:t>
            </a:r>
            <a:r>
              <a:rPr lang="en-US" dirty="0" smtClean="0">
                <a:solidFill>
                  <a:srgbClr val="520000"/>
                </a:solidFill>
              </a:rPr>
              <a:t>or </a:t>
            </a:r>
            <a:r>
              <a:rPr lang="en-US" dirty="0" smtClean="0">
                <a:solidFill>
                  <a:srgbClr val="520000"/>
                </a:solidFill>
              </a:rPr>
              <a:t>substantive?</a:t>
            </a:r>
            <a:endParaRPr lang="en-US" dirty="0" smtClean="0">
              <a:solidFill>
                <a:srgbClr val="52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3. </a:t>
            </a:r>
            <a:r>
              <a:rPr lang="en-US" dirty="0" smtClean="0">
                <a:solidFill>
                  <a:srgbClr val="520000"/>
                </a:solidFill>
              </a:rPr>
              <a:t>Is this subject’s structure cumulative </a:t>
            </a:r>
            <a:r>
              <a:rPr lang="en-US" dirty="0" smtClean="0">
                <a:solidFill>
                  <a:srgbClr val="520000"/>
                </a:solidFill>
              </a:rPr>
              <a:t>or </a:t>
            </a:r>
            <a:r>
              <a:rPr lang="en-US" dirty="0" smtClean="0">
                <a:solidFill>
                  <a:srgbClr val="520000"/>
                </a:solidFill>
              </a:rPr>
              <a:t>hierarchical?</a:t>
            </a:r>
            <a:endParaRPr lang="en-US" dirty="0" smtClean="0">
              <a:solidFill>
                <a:srgbClr val="52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4. </a:t>
            </a:r>
            <a:r>
              <a:rPr lang="en-US" dirty="0">
                <a:solidFill>
                  <a:srgbClr val="520000"/>
                </a:solidFill>
              </a:rPr>
              <a:t>Intelligent </a:t>
            </a:r>
            <a:r>
              <a:rPr lang="en-US" dirty="0" smtClean="0">
                <a:solidFill>
                  <a:srgbClr val="520000"/>
                </a:solidFill>
              </a:rPr>
              <a:t>inter-</a:t>
            </a:r>
            <a:r>
              <a:rPr lang="en-US" dirty="0" err="1" smtClean="0">
                <a:solidFill>
                  <a:srgbClr val="520000"/>
                </a:solidFill>
              </a:rPr>
              <a:t>disciplinarity</a:t>
            </a:r>
            <a:r>
              <a:rPr lang="en-US" dirty="0" smtClean="0">
                <a:solidFill>
                  <a:srgbClr val="520000"/>
                </a:solidFill>
              </a:rPr>
              <a:t> </a:t>
            </a:r>
            <a:r>
              <a:rPr lang="en-US" dirty="0">
                <a:solidFill>
                  <a:srgbClr val="520000"/>
                </a:solidFill>
              </a:rPr>
              <a:t>v. crazy cross-</a:t>
            </a:r>
            <a:r>
              <a:rPr lang="en-US" dirty="0" err="1">
                <a:solidFill>
                  <a:srgbClr val="520000"/>
                </a:solidFill>
              </a:rPr>
              <a:t>curricularity</a:t>
            </a:r>
            <a:endParaRPr lang="en-US" dirty="0">
              <a:solidFill>
                <a:srgbClr val="52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5.Recontextualisation of the academic discipline as school subject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520000"/>
                </a:solidFill>
              </a:rPr>
              <a:t>6. How lesson sequences work</a:t>
            </a:r>
            <a:endParaRPr lang="en-US" dirty="0">
              <a:solidFill>
                <a:srgbClr val="5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85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The indirect manifestation of knowledge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What does SLT need to know?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196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520000"/>
                </a:solidFill>
              </a:rPr>
              <a:t>Naughty head of history!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Why are you teaching and assessing this in Year 8?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None of this content is on the GCSE spec! </a:t>
            </a:r>
          </a:p>
          <a:p>
            <a:pPr marL="0" indent="0">
              <a:buNone/>
            </a:pPr>
            <a:r>
              <a:rPr lang="en-US" dirty="0" smtClean="0"/>
              <a:t>The task isn’t a GCSE-style question!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is all this relevant to pupils’ lives today?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9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729" y="250985"/>
            <a:ext cx="7772400" cy="12065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Curricular role of the knowledge of the European Reformation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05" y="1723475"/>
            <a:ext cx="8800014" cy="49980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c</a:t>
            </a:r>
            <a:r>
              <a:rPr lang="en-US" dirty="0" smtClean="0"/>
              <a:t>ontext for depth study on </a:t>
            </a:r>
            <a:r>
              <a:rPr lang="en-US" dirty="0" smtClean="0"/>
              <a:t>a real individual</a:t>
            </a:r>
            <a:r>
              <a:rPr lang="en-US" dirty="0" smtClean="0"/>
              <a:t>;</a:t>
            </a:r>
            <a:endParaRPr lang="en-US" dirty="0" smtClean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Reformation </a:t>
            </a:r>
            <a:r>
              <a:rPr lang="en-US" dirty="0" smtClean="0"/>
              <a:t>was part </a:t>
            </a:r>
            <a:r>
              <a:rPr lang="en-US" dirty="0" smtClean="0"/>
              <a:t>of something far bigger – less Anglo-centric / not just about Ann Boleyn!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shows how political and religious change mingled;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the basic geography of early modern Europe;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shades/gradations of Protestantism;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major names as reference points;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substantive concepts: nation, institution, province, prince, peasantry, culture, alliance, allegiance, migration, uprising, integration, 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2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520000"/>
                </a:solidFill>
              </a:rPr>
              <a:t>Naughty head of history!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Why are you teaching and assessing this in Year 8?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None of this content is on the GCSE spec! </a:t>
            </a:r>
          </a:p>
          <a:p>
            <a:pPr marL="0" indent="0">
              <a:buNone/>
            </a:pPr>
            <a:r>
              <a:rPr lang="en-US" dirty="0" smtClean="0"/>
              <a:t>The task isn’t a GCSE-style question!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Your mark isn’t related to LDs /GCSE grades!</a:t>
            </a:r>
          </a:p>
          <a:p>
            <a:pPr marL="0" indent="0">
              <a:buNone/>
            </a:pPr>
            <a:r>
              <a:rPr lang="en-US" dirty="0" smtClean="0"/>
              <a:t>This pupil’s mark has gone down! He’s not making progress!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09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000" dirty="0" smtClean="0"/>
              <a:t>NO.</a:t>
            </a:r>
          </a:p>
          <a:p>
            <a:pPr marL="0" indent="0" algn="ctr">
              <a:buNone/>
            </a:pPr>
            <a:r>
              <a:rPr lang="en-US" sz="6000" dirty="0" smtClean="0"/>
              <a:t>I am putting things in place that will secure </a:t>
            </a:r>
            <a:r>
              <a:rPr lang="en-US" sz="6000" dirty="0" smtClean="0"/>
              <a:t>progress. Mastering this new knowledge </a:t>
            </a:r>
            <a:r>
              <a:rPr lang="en-US" sz="6000" i="1" dirty="0" smtClean="0"/>
              <a:t>is</a:t>
            </a:r>
            <a:r>
              <a:rPr lang="en-US" sz="6000" dirty="0" smtClean="0"/>
              <a:t> progress.</a:t>
            </a:r>
            <a:endParaRPr lang="en-US" sz="6000" dirty="0" smtClean="0"/>
          </a:p>
          <a:p>
            <a:pPr marL="0" indent="0" algn="ctr">
              <a:buNone/>
            </a:pPr>
            <a:endParaRPr lang="en-US" sz="6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4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6000" dirty="0" smtClean="0"/>
              <a:t>This knowledge will manifest itself </a:t>
            </a:r>
            <a:r>
              <a:rPr lang="en-US" sz="6000" u="sng" dirty="0" smtClean="0"/>
              <a:t>indirectly</a:t>
            </a:r>
            <a:r>
              <a:rPr lang="en-US" sz="6000" dirty="0" smtClean="0"/>
              <a:t>, </a:t>
            </a:r>
            <a:r>
              <a:rPr lang="en-US" sz="6000" i="1" dirty="0" smtClean="0"/>
              <a:t>but powerfully and critically</a:t>
            </a:r>
            <a:r>
              <a:rPr lang="en-US" sz="6000" dirty="0" smtClean="0"/>
              <a:t>, </a:t>
            </a:r>
            <a:r>
              <a:rPr lang="en-US" sz="6000" dirty="0" smtClean="0"/>
              <a:t>in future </a:t>
            </a:r>
            <a:r>
              <a:rPr lang="en-US" sz="6000" dirty="0" smtClean="0"/>
              <a:t>learning of OTHER content.</a:t>
            </a:r>
            <a:endParaRPr lang="en-US" sz="6000" dirty="0" smtClean="0"/>
          </a:p>
          <a:p>
            <a:pPr marL="0" indent="0" algn="ctr">
              <a:buNone/>
            </a:pPr>
            <a:endParaRPr lang="en-US" sz="6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I want to assess its security now. </a:t>
            </a:r>
          </a:p>
          <a:p>
            <a:pPr marL="0" indent="0" algn="ctr">
              <a:buNone/>
            </a:pPr>
            <a:r>
              <a:rPr lang="en-US" sz="6000" dirty="0" smtClean="0"/>
              <a:t>I want to </a:t>
            </a:r>
            <a:r>
              <a:rPr lang="en-US" sz="6000" i="1" dirty="0" smtClean="0">
                <a:solidFill>
                  <a:srgbClr val="3366FF"/>
                </a:solidFill>
              </a:rPr>
              <a:t>do something about it</a:t>
            </a:r>
            <a:r>
              <a:rPr lang="en-US" sz="6000" dirty="0" smtClean="0">
                <a:solidFill>
                  <a:srgbClr val="3366FF"/>
                </a:solidFill>
              </a:rPr>
              <a:t> </a:t>
            </a:r>
            <a:r>
              <a:rPr lang="en-US" sz="6000" dirty="0" smtClean="0"/>
              <a:t>if it is not secure.</a:t>
            </a:r>
          </a:p>
          <a:p>
            <a:pPr marL="0" indent="0" algn="ctr">
              <a:buNone/>
            </a:pPr>
            <a:endParaRPr lang="en-US" sz="6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What does SLT need to know?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82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1516</Words>
  <Application>Microsoft Macintosh PowerPoint</Application>
  <PresentationFormat>On-screen Show (4:3)</PresentationFormat>
  <Paragraphs>135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What does SLT need to know?</vt:lpstr>
      <vt:lpstr>What does SLT need to know?</vt:lpstr>
      <vt:lpstr>1. The indirect manifestation of knowledge</vt:lpstr>
      <vt:lpstr>Naughty head of history!  Why are you teaching and assessing this in Year 8?</vt:lpstr>
      <vt:lpstr>Curricular role of the knowledge of the European Reformation </vt:lpstr>
      <vt:lpstr>Naughty head of history!  Why are you teaching and assessing this in Year 8?</vt:lpstr>
      <vt:lpstr>PowerPoint Presentation</vt:lpstr>
      <vt:lpstr>PowerPoint Presentation</vt:lpstr>
      <vt:lpstr>PowerPoint Presentation</vt:lpstr>
      <vt:lpstr>PowerPoint Presentation</vt:lpstr>
      <vt:lpstr>Head of history to SLT:  questions you should be asking me if you want to hold me to account</vt:lpstr>
      <vt:lpstr>2. The difference between disciplinary knowledge and substantive knowledge</vt:lpstr>
      <vt:lpstr>2. The difference between disciplinary knowledge and substantive knowledge</vt:lpstr>
      <vt:lpstr>3. Is the subject cumulative or hierarchical in its structure?</vt:lpstr>
      <vt:lpstr>3. Is the subject cumulative or hierarchical in its structure?</vt:lpstr>
      <vt:lpstr>4. What is the difference between crazy cross-curricularity and intelligent inter-disciplinarity?</vt:lpstr>
      <vt:lpstr>PowerPoint Presentation</vt:lpstr>
      <vt:lpstr>PowerPoint Presentation</vt:lpstr>
      <vt:lpstr>5. What is the relationship between the academic discipline and the school subject?</vt:lpstr>
      <vt:lpstr>How many times has SLT supported, encouraged or required your dept to:</vt:lpstr>
      <vt:lpstr>Why does continued connection with the academic discipline matter?</vt:lpstr>
      <vt:lpstr>The missing underlying senior leadership knowledge re: whole curriculum</vt:lpstr>
      <vt:lpstr>Foster, R. (2013) in  TH 151</vt:lpstr>
      <vt:lpstr>The missing underlying senior leadership knowledge re: whole curriculum</vt:lpstr>
      <vt:lpstr>5. What is the relationship between the academic discipline and the school subject?</vt:lpstr>
      <vt:lpstr>6. How do sequences of lessons work in this subject?</vt:lpstr>
      <vt:lpstr>What does SLT need to know?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cc247</dc:creator>
  <cp:lastModifiedBy>cc247</cp:lastModifiedBy>
  <cp:revision>26</cp:revision>
  <dcterms:created xsi:type="dcterms:W3CDTF">2016-07-08T22:06:53Z</dcterms:created>
  <dcterms:modified xsi:type="dcterms:W3CDTF">2016-07-13T17:20:27Z</dcterms:modified>
</cp:coreProperties>
</file>